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73" r:id="rId4"/>
    <p:sldId id="260" r:id="rId5"/>
    <p:sldId id="265" r:id="rId6"/>
    <p:sldId id="266" r:id="rId7"/>
    <p:sldId id="268" r:id="rId8"/>
    <p:sldId id="269" r:id="rId9"/>
    <p:sldId id="275" r:id="rId10"/>
    <p:sldId id="276" r:id="rId11"/>
    <p:sldId id="277" r:id="rId12"/>
    <p:sldId id="283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E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69" autoAdjust="0"/>
  </p:normalViewPr>
  <p:slideViewPr>
    <p:cSldViewPr>
      <p:cViewPr varScale="1">
        <p:scale>
          <a:sx n="81" d="100"/>
          <a:sy n="81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FB6A9-1D3E-4DFB-BAC3-8606D9F43C20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F0FAD-BAB2-4AC7-A468-8CCCDD3B7C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0FAD-BAB2-4AC7-A468-8CCCDD3B7CE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0FAD-BAB2-4AC7-A468-8CCCDD3B7CE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0FAD-BAB2-4AC7-A468-8CCCDD3B7CE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514600"/>
            <a:ext cx="7848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/>
              <a:t>Smjernice </a:t>
            </a:r>
            <a:r>
              <a:rPr lang="hr-HR" sz="2800" b="1" dirty="0" smtClean="0"/>
              <a:t>za znanstveno utemeljenu prevenciju nasilničkog ponašanja i seksualnog uznemiravanja </a:t>
            </a:r>
            <a:r>
              <a:rPr lang="hr-HR" sz="2800" b="1" dirty="0" smtClean="0"/>
              <a:t> u </a:t>
            </a:r>
            <a:r>
              <a:rPr lang="hr-HR" sz="2800" b="1" dirty="0" smtClean="0"/>
              <a:t>sportu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Doc.dr.sc. Zrinka </a:t>
            </a:r>
            <a:r>
              <a:rPr lang="hr-HR" sz="2400" b="1" dirty="0" smtClean="0"/>
              <a:t>Greblo </a:t>
            </a:r>
            <a:r>
              <a:rPr lang="hr-HR" sz="2400" b="1" dirty="0" smtClean="0"/>
              <a:t>Jurakić</a:t>
            </a:r>
            <a:endParaRPr lang="hr-HR" sz="2400" dirty="0" smtClean="0"/>
          </a:p>
          <a:p>
            <a:pPr algn="ctr"/>
            <a:r>
              <a:rPr lang="hr-HR" sz="2400" dirty="0" smtClean="0"/>
              <a:t>Odsjek za psihologiju, Hrvatski studiji Sveučilišta </a:t>
            </a:r>
            <a:r>
              <a:rPr lang="hr-HR" sz="2400" dirty="0" smtClean="0"/>
              <a:t>u Zagrebu</a:t>
            </a:r>
            <a:r>
              <a:rPr lang="hr-HR" sz="2400" b="1" dirty="0" smtClean="0"/>
              <a:t> </a:t>
            </a:r>
            <a:endParaRPr lang="en-US" sz="2400" dirty="0"/>
          </a:p>
        </p:txBody>
      </p:sp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1941576" cy="1866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5973754" cy="10381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92D050">
              <a:alpha val="88627"/>
            </a:srgbClr>
          </a:solidFill>
        </p:spPr>
        <p:txBody>
          <a:bodyPr/>
          <a:lstStyle/>
          <a:p>
            <a:pPr algn="ctr"/>
            <a:r>
              <a:rPr lang="hr-HR" sz="3200" dirty="0" smtClean="0"/>
              <a:t>Spolno uznemiravanje i zlostavljanje u sportu</a:t>
            </a:r>
            <a:endParaRPr lang="en-US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813257"/>
            <a:ext cx="655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Središnji državni ured za šport –  gđa.</a:t>
            </a:r>
            <a:r>
              <a:rPr kumimoji="0" lang="hr-H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Marija Crnković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971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 dirty="0" smtClean="0"/>
              <a:t>„</a:t>
            </a:r>
            <a:r>
              <a:rPr lang="en-US" b="1" dirty="0" smtClean="0"/>
              <a:t>Put an end to sexual harassment </a:t>
            </a:r>
            <a:r>
              <a:rPr lang="hr-HR" b="1" dirty="0" smtClean="0"/>
              <a:t>                           </a:t>
            </a:r>
            <a:r>
              <a:rPr lang="en-US" b="1" dirty="0" smtClean="0"/>
              <a:t>and abuse against children in sport”</a:t>
            </a:r>
            <a:endParaRPr lang="hr-H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3084654" cy="523220"/>
          </a:xfrm>
          <a:prstGeom prst="rect">
            <a:avLst/>
          </a:prstGeom>
          <a:solidFill>
            <a:srgbClr val="70AC2E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PRO SAFE SPORT  + 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/>
              <a:t>Cilj </a:t>
            </a:r>
            <a:r>
              <a:rPr lang="hr-HR" sz="2400" b="1" dirty="0" smtClean="0"/>
              <a:t>projekta: </a:t>
            </a:r>
            <a:r>
              <a:rPr lang="hr-HR" sz="2400" dirty="0" smtClean="0"/>
              <a:t>potaknuti </a:t>
            </a:r>
            <a:r>
              <a:rPr lang="hr-HR" sz="2400" dirty="0" smtClean="0"/>
              <a:t>vladine i nevladine </a:t>
            </a:r>
            <a:r>
              <a:rPr lang="hr-HR" sz="2400" dirty="0" smtClean="0"/>
              <a:t>organizacije na </a:t>
            </a:r>
            <a:r>
              <a:rPr lang="hr-HR" sz="2400" dirty="0" smtClean="0"/>
              <a:t>djelovanje s ciljem zaustavljanja </a:t>
            </a:r>
            <a:r>
              <a:rPr lang="hr-HR" sz="2400" dirty="0" smtClean="0"/>
              <a:t>seksualnog </a:t>
            </a:r>
            <a:r>
              <a:rPr lang="hr-HR" sz="2400" dirty="0" smtClean="0"/>
              <a:t>nasilja nad djecom u </a:t>
            </a:r>
            <a:r>
              <a:rPr lang="hr-HR" sz="2400" dirty="0" smtClean="0"/>
              <a:t>sportu</a:t>
            </a:r>
          </a:p>
          <a:p>
            <a:pPr algn="just"/>
            <a:endParaRPr lang="hr-HR" sz="2400" dirty="0" smtClean="0"/>
          </a:p>
          <a:p>
            <a:pPr algn="just"/>
            <a:r>
              <a:rPr lang="hr-HR" sz="2400" dirty="0" smtClean="0">
                <a:sym typeface="Wingdings" pitchFamily="2" charset="2"/>
              </a:rPr>
              <a:t> predstavnici državne uprave, sportski djelatnici, znanstvenici i stručnjaci specijalizirani za rad sa žrtvama nasilja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886934" cy="80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3084654" cy="523220"/>
          </a:xfrm>
          <a:prstGeom prst="rect">
            <a:avLst/>
          </a:prstGeom>
          <a:solidFill>
            <a:srgbClr val="70AC2E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PRO SAFE SPORT  + 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0"/>
            <a:ext cx="6248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r-HR" sz="2400" b="1" dirty="0" smtClean="0"/>
              <a:t>W</a:t>
            </a:r>
            <a:r>
              <a:rPr lang="hr-HR" sz="2400" b="1" dirty="0" smtClean="0"/>
              <a:t>eb </a:t>
            </a:r>
            <a:r>
              <a:rPr lang="hr-HR" sz="2400" b="1" dirty="0" smtClean="0"/>
              <a:t>stranica o seksualnom </a:t>
            </a:r>
            <a:r>
              <a:rPr lang="hr-HR" sz="2400" b="1" dirty="0" smtClean="0"/>
              <a:t>nasilju u sportu</a:t>
            </a:r>
          </a:p>
          <a:p>
            <a:pPr marL="342900" indent="-342900"/>
            <a:r>
              <a:rPr lang="hr-HR" sz="2000" dirty="0" smtClean="0"/>
              <a:t>      -  </a:t>
            </a:r>
            <a:r>
              <a:rPr lang="hr-HR" dirty="0" smtClean="0"/>
              <a:t>objedinjuje spoznaje o preventivnim i </a:t>
            </a:r>
            <a:r>
              <a:rPr lang="hr-HR" dirty="0" err="1" smtClean="0"/>
              <a:t>protektivnim</a:t>
            </a:r>
            <a:r>
              <a:rPr lang="hr-HR" dirty="0" smtClean="0"/>
              <a:t> mjerama na razini EU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71800" y="36576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</a:t>
            </a:r>
            <a:r>
              <a:rPr lang="hr-HR" dirty="0" smtClean="0"/>
              <a:t>u suradnji s vladinim organizacijama i sportskim institucijama </a:t>
            </a:r>
            <a:r>
              <a:rPr lang="hr-HR" dirty="0" smtClean="0"/>
              <a:t>pomaže u implementaciji </a:t>
            </a:r>
            <a:r>
              <a:rPr lang="hr-HR" dirty="0" smtClean="0"/>
              <a:t>mjera suzbijanja seksualnog </a:t>
            </a:r>
            <a:r>
              <a:rPr lang="hr-HR" dirty="0" smtClean="0"/>
              <a:t>uznemiravanja i zlostavljanja u </a:t>
            </a:r>
            <a:r>
              <a:rPr lang="hr-HR" dirty="0" smtClean="0"/>
              <a:t>sportu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000" y="5105400"/>
            <a:ext cx="3631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hr-HR" sz="2400" b="1" dirty="0" smtClean="0"/>
              <a:t>  Tehnička </a:t>
            </a:r>
            <a:r>
              <a:rPr lang="hr-HR" sz="2400" b="1" dirty="0" smtClean="0"/>
              <a:t>podrška </a:t>
            </a:r>
            <a:r>
              <a:rPr lang="hr-HR" sz="2400" b="1" dirty="0" smtClean="0"/>
              <a:t>/ </a:t>
            </a:r>
            <a:r>
              <a:rPr lang="hr-HR" sz="2400" b="1" dirty="0" smtClean="0"/>
              <a:t>alati </a:t>
            </a:r>
            <a:endParaRPr lang="en-US" sz="2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971800" y="55626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hr-HR" dirty="0" smtClean="0"/>
              <a:t>  pravilnici i preporuke koji </a:t>
            </a:r>
            <a:r>
              <a:rPr lang="hr-HR" dirty="0" smtClean="0"/>
              <a:t>olakšavaju implementaciju preventivnih </a:t>
            </a:r>
            <a:r>
              <a:rPr lang="hr-HR" dirty="0" smtClean="0"/>
              <a:t>i </a:t>
            </a:r>
            <a:r>
              <a:rPr lang="hr-HR" dirty="0" err="1" smtClean="0"/>
              <a:t>protektivnih</a:t>
            </a:r>
            <a:r>
              <a:rPr lang="hr-HR" dirty="0" smtClean="0"/>
              <a:t> </a:t>
            </a:r>
            <a:r>
              <a:rPr lang="hr-HR" dirty="0" smtClean="0"/>
              <a:t>mjera na razini države te pojedinih sportskih institucija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3276600"/>
            <a:ext cx="223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hr-HR" sz="2400" b="1" dirty="0" smtClean="0"/>
              <a:t>   Ekspertni tim</a:t>
            </a:r>
            <a:endParaRPr lang="en-US" sz="2400" b="1" dirty="0" smtClean="0"/>
          </a:p>
        </p:txBody>
      </p:sp>
      <p:pic>
        <p:nvPicPr>
          <p:cNvPr id="13" name="Picture 2" descr="Great article http://allthingsinternet.co.nz/7-ways-to-make-money-online/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1905000" cy="1905000"/>
          </a:xfrm>
          <a:prstGeom prst="rect">
            <a:avLst/>
          </a:prstGeom>
          <a:noFill/>
        </p:spPr>
      </p:pic>
      <p:pic>
        <p:nvPicPr>
          <p:cNvPr id="14" name="Picture 2" descr=" 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71800"/>
            <a:ext cx="2362200" cy="1984248"/>
          </a:xfrm>
          <a:prstGeom prst="rect">
            <a:avLst/>
          </a:prstGeom>
          <a:noFill/>
        </p:spPr>
      </p:pic>
      <p:pic>
        <p:nvPicPr>
          <p:cNvPr id="15" name="Picture 2" descr="Bildergebnis für männch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105400"/>
            <a:ext cx="2209800" cy="151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886934" cy="80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3084654" cy="523220"/>
          </a:xfrm>
          <a:prstGeom prst="rect">
            <a:avLst/>
          </a:prstGeom>
          <a:solidFill>
            <a:srgbClr val="70AC2E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PRO SAFE SPORT  + 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48768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b="1" dirty="0" smtClean="0"/>
              <a:t>   Video spot</a:t>
            </a: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62400" y="1447800"/>
            <a:ext cx="160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hr-HR" sz="2400" b="1" dirty="0" smtClean="0"/>
              <a:t>  Priručnik</a:t>
            </a:r>
            <a:endParaRPr lang="en-US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62400" y="54864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 smtClean="0"/>
              <a:t>- </a:t>
            </a:r>
            <a:r>
              <a:rPr lang="hr-HR" dirty="0" smtClean="0"/>
              <a:t> osvještavanje i senzibilizacija sportaša,  sportskih djelatnika i šire javnosti o </a:t>
            </a:r>
            <a:r>
              <a:rPr lang="hr-HR" dirty="0" smtClean="0"/>
              <a:t>problemu seksualnog </a:t>
            </a:r>
            <a:r>
              <a:rPr lang="hr-HR" dirty="0" smtClean="0"/>
              <a:t>nasilja </a:t>
            </a:r>
            <a:r>
              <a:rPr lang="hr-HR" dirty="0" smtClean="0"/>
              <a:t>u sportu</a:t>
            </a:r>
            <a:endParaRPr lang="en-US" dirty="0" smtClean="0"/>
          </a:p>
        </p:txBody>
      </p:sp>
      <p:pic>
        <p:nvPicPr>
          <p:cNvPr id="7" name="Picture 2" descr="Image result for 3d people video clip 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3267776" cy="17236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86200" y="2057400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hr-HR" dirty="0" smtClean="0"/>
              <a:t>  tehnike </a:t>
            </a:r>
            <a:r>
              <a:rPr lang="hr-HR" dirty="0" smtClean="0"/>
              <a:t>prevencije i upute o načinima postupanja u situaciji otkrivanja potencijalnog seksualnog </a:t>
            </a:r>
            <a:r>
              <a:rPr lang="hr-HR" dirty="0" smtClean="0"/>
              <a:t>zlostavljanja </a:t>
            </a:r>
            <a:r>
              <a:rPr lang="hr-HR" dirty="0" smtClean="0"/>
              <a:t>u </a:t>
            </a:r>
            <a:r>
              <a:rPr lang="hr-HR" dirty="0" smtClean="0"/>
              <a:t>sportu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hr-HR" dirty="0" smtClean="0"/>
              <a:t>- </a:t>
            </a:r>
            <a:r>
              <a:rPr lang="hr-HR" dirty="0" smtClean="0"/>
              <a:t> namijenjen </a:t>
            </a:r>
            <a:r>
              <a:rPr lang="hr-HR" dirty="0" smtClean="0"/>
              <a:t>trenerima, sportskim djelatnicima, profesorima tjelesne i zdravstvene kulture…  </a:t>
            </a:r>
            <a:endParaRPr lang="en-US" dirty="0" smtClean="0"/>
          </a:p>
        </p:txBody>
      </p:sp>
      <p:pic>
        <p:nvPicPr>
          <p:cNvPr id="14" name="Picture 4" descr="Wandelend poppetje met reddingsbo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2133600" cy="2133600"/>
          </a:xfrm>
          <a:prstGeom prst="rect">
            <a:avLst/>
          </a:prstGeom>
          <a:noFill/>
        </p:spPr>
      </p:pic>
      <p:pic>
        <p:nvPicPr>
          <p:cNvPr id="10" name="Picture 2" descr="Slikovni rezultat za &quot;start to talk&quot; campai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724400"/>
            <a:ext cx="227175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429000"/>
            <a:ext cx="7848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/>
              <a:t>Hvala na pažnji! </a:t>
            </a:r>
            <a:endParaRPr lang="en-US" sz="2800" b="1" dirty="0"/>
          </a:p>
        </p:txBody>
      </p:sp>
      <p:pic>
        <p:nvPicPr>
          <p:cNvPr id="3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1941576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Sportsko specifični činitelji koji podržavaju </a:t>
            </a:r>
            <a:r>
              <a:rPr lang="hr-HR" sz="2400" dirty="0" smtClean="0"/>
              <a:t>nasilničko ponašanje i seksualno uznemiravanje u sportu:</a:t>
            </a:r>
            <a:endParaRPr lang="hr-H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29200" y="64008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(Anderson, 2008;  David, 2005, Greblo, 2011)  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000">
              <a:alpha val="89000"/>
            </a:srgbClr>
          </a:solidFill>
        </p:spPr>
        <p:txBody>
          <a:bodyPr/>
          <a:lstStyle/>
          <a:p>
            <a:pPr algn="ctr"/>
            <a:r>
              <a:rPr lang="hr-HR" sz="3200" dirty="0" smtClean="0"/>
              <a:t>Identifikacija rizičnih činitelja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365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hr-HR" sz="2400" b="1" dirty="0" smtClean="0"/>
              <a:t>1. način </a:t>
            </a:r>
            <a:r>
              <a:rPr lang="hr-HR" sz="2400" b="1" dirty="0" smtClean="0"/>
              <a:t>realizacije </a:t>
            </a:r>
            <a:r>
              <a:rPr lang="hr-HR" sz="2400" b="1" dirty="0" smtClean="0"/>
              <a:t>treninga</a:t>
            </a:r>
          </a:p>
          <a:p>
            <a:pPr marL="457200" indent="-457200" algn="just"/>
            <a:r>
              <a:rPr lang="hr-HR" sz="2400" dirty="0" smtClean="0"/>
              <a:t>  - “cilj opravdava sredstvo”</a:t>
            </a:r>
            <a:endParaRPr lang="hr-HR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7110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hr-HR" sz="2400" b="1" dirty="0" smtClean="0"/>
              <a:t>2.  socijalne </a:t>
            </a:r>
            <a:r>
              <a:rPr lang="hr-HR" sz="2400" b="1" dirty="0" smtClean="0"/>
              <a:t>norme i vrijednosti koje se vezuju uz sport</a:t>
            </a:r>
            <a:r>
              <a:rPr lang="hr-HR" sz="2400" b="1" dirty="0" smtClean="0"/>
              <a:t> </a:t>
            </a:r>
          </a:p>
          <a:p>
            <a:pPr marL="457200" indent="-457200" algn="just"/>
            <a:r>
              <a:rPr lang="hr-HR" sz="2400" dirty="0" smtClean="0"/>
              <a:t> - “sportaši ne smiju nikada pokazati slabost ili strah”</a:t>
            </a:r>
            <a:endParaRPr lang="hr-HR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4495800"/>
            <a:ext cx="5904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hr-HR" sz="2400" b="1" dirty="0" smtClean="0"/>
              <a:t>3.  obilježja </a:t>
            </a:r>
            <a:r>
              <a:rPr lang="hr-HR" sz="2400" b="1" dirty="0" smtClean="0"/>
              <a:t>šireg socijalnog okruženja </a:t>
            </a:r>
            <a:endParaRPr lang="hr-HR" sz="2400" b="1" dirty="0" smtClean="0"/>
          </a:p>
          <a:p>
            <a:pPr marL="457200" indent="-457200" algn="just"/>
            <a:r>
              <a:rPr lang="hr-HR" sz="2400" dirty="0" smtClean="0"/>
              <a:t> - nejednaki položaj muškaraca i žena u sportu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143000"/>
            <a:ext cx="6934200" cy="533400"/>
          </a:xfrm>
          <a:prstGeom prst="rect">
            <a:avLst/>
          </a:prstGeom>
          <a:solidFill>
            <a:srgbClr val="FFC000">
              <a:alpha val="89000"/>
            </a:srgbClr>
          </a:solidFill>
        </p:spPr>
        <p:txBody>
          <a:bodyPr/>
          <a:lstStyle/>
          <a:p>
            <a:pPr algn="ctr"/>
            <a:r>
              <a:rPr lang="hr-HR" sz="3200" dirty="0" smtClean="0"/>
              <a:t>Identifikacija rizičnih činitelja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2743200"/>
            <a:ext cx="69342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9000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Znanstveno istraživanje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4191000" y="1905000"/>
            <a:ext cx="484632" cy="67360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8627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Rezultati dosadašnjih istraživanja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610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100" b="1" dirty="0" smtClean="0"/>
              <a:t>  </a:t>
            </a:r>
            <a:r>
              <a:rPr lang="hr-HR" sz="2100" b="1" dirty="0" err="1" smtClean="0"/>
              <a:t>Ricijaš</a:t>
            </a:r>
            <a:r>
              <a:rPr lang="hr-HR" sz="2100" b="1" dirty="0" smtClean="0"/>
              <a:t> N., Greblo Jurakić Z., </a:t>
            </a:r>
            <a:r>
              <a:rPr lang="hr-HR" sz="2100" b="1" dirty="0" err="1" smtClean="0"/>
              <a:t>Dodig</a:t>
            </a:r>
            <a:r>
              <a:rPr lang="hr-HR" sz="2100" b="1" dirty="0" smtClean="0"/>
              <a:t> </a:t>
            </a:r>
            <a:r>
              <a:rPr lang="hr-HR" sz="2100" b="1" dirty="0" err="1" smtClean="0"/>
              <a:t>Hundić</a:t>
            </a:r>
            <a:r>
              <a:rPr lang="hr-HR" sz="2100" b="1" dirty="0" smtClean="0"/>
              <a:t> D., Žnidarec Čučković A. (2016): </a:t>
            </a:r>
          </a:p>
          <a:p>
            <a:pPr>
              <a:buFont typeface="Wingdings" pitchFamily="2" charset="2"/>
              <a:buChar char="§"/>
            </a:pPr>
            <a:endParaRPr lang="hr-HR" sz="2400" b="1" dirty="0" smtClean="0"/>
          </a:p>
          <a:p>
            <a:r>
              <a:rPr lang="en-US" sz="2400" b="1" dirty="0" smtClean="0"/>
              <a:t>ZASTUPLJENOST </a:t>
            </a:r>
            <a:r>
              <a:rPr lang="en-US" sz="2400" b="1" dirty="0" smtClean="0"/>
              <a:t>NASILJA I NESPORTSKOG PONAŠANJA U NOGOMETU MLADIH NA PODRUČJU GRADA </a:t>
            </a:r>
            <a:r>
              <a:rPr lang="en-US" sz="2400" b="1" dirty="0" smtClean="0"/>
              <a:t>ZAGREBA</a:t>
            </a:r>
            <a:r>
              <a:rPr lang="en-US" sz="2400" b="1" dirty="0" smtClean="0"/>
              <a:t>	</a:t>
            </a:r>
            <a:r>
              <a:rPr lang="hr-HR" sz="2400" b="1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Ministarstvo</a:t>
            </a:r>
            <a:r>
              <a:rPr lang="en-US" sz="2400" dirty="0" smtClean="0"/>
              <a:t> </a:t>
            </a:r>
            <a:r>
              <a:rPr lang="en-US" sz="2400" dirty="0" err="1" smtClean="0"/>
              <a:t>znanosti</a:t>
            </a:r>
            <a:r>
              <a:rPr lang="en-US" sz="2400" dirty="0" smtClean="0"/>
              <a:t>, </a:t>
            </a:r>
            <a:r>
              <a:rPr lang="en-US" sz="2400" dirty="0" err="1" smtClean="0"/>
              <a:t>obrazovanja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sporta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r>
              <a:rPr lang="en-US" sz="2400" dirty="0" smtClean="0"/>
              <a:t> </a:t>
            </a:r>
          </a:p>
          <a:p>
            <a:endParaRPr lang="hr-H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3810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Cilj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istraživanja</a:t>
            </a:r>
            <a:r>
              <a:rPr lang="hr-HR" sz="2400" dirty="0" smtClean="0"/>
              <a:t>: </a:t>
            </a:r>
            <a:r>
              <a:rPr lang="en-US" sz="2400" dirty="0" err="1" smtClean="0"/>
              <a:t>utvrditi</a:t>
            </a:r>
            <a:r>
              <a:rPr lang="en-US" sz="2400" dirty="0" smtClean="0"/>
              <a:t> </a:t>
            </a:r>
            <a:r>
              <a:rPr lang="en-US" sz="2400" dirty="0" err="1" smtClean="0"/>
              <a:t>zastupljenost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učestalost</a:t>
            </a:r>
            <a:r>
              <a:rPr lang="en-US" sz="2400" dirty="0" smtClean="0"/>
              <a:t> </a:t>
            </a:r>
            <a:r>
              <a:rPr lang="en-US" sz="2400" dirty="0" err="1" smtClean="0"/>
              <a:t>manifestiranih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doživljenih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 </a:t>
            </a:r>
            <a:r>
              <a:rPr lang="en-US" sz="2400" dirty="0" err="1" smtClean="0"/>
              <a:t>nasilnog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ponašanja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utvrditi</a:t>
            </a:r>
            <a:r>
              <a:rPr lang="en-US" sz="2400" dirty="0" smtClean="0"/>
              <a:t> </a:t>
            </a:r>
            <a:r>
              <a:rPr lang="en-US" sz="2400" dirty="0" err="1" smtClean="0"/>
              <a:t>stupanj</a:t>
            </a:r>
            <a:r>
              <a:rPr lang="en-US" sz="2400" dirty="0" smtClean="0"/>
              <a:t> </a:t>
            </a:r>
            <a:r>
              <a:rPr lang="en-US" sz="2400" dirty="0" err="1" smtClean="0"/>
              <a:t>tolerancije</a:t>
            </a:r>
            <a:r>
              <a:rPr lang="en-US" sz="2400" dirty="0" smtClean="0"/>
              <a:t> </a:t>
            </a:r>
            <a:r>
              <a:rPr lang="en-US" sz="2400" dirty="0" err="1" smtClean="0"/>
              <a:t>nesportskog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ponašanja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adolescenata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treniraju</a:t>
            </a:r>
            <a:r>
              <a:rPr lang="en-US" sz="2400" dirty="0" smtClean="0"/>
              <a:t> </a:t>
            </a:r>
            <a:r>
              <a:rPr lang="en-US" sz="2400" dirty="0" err="1" smtClean="0"/>
              <a:t>nogomet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</a:t>
            </a:r>
            <a:r>
              <a:rPr lang="en-US" sz="2400" dirty="0" err="1" smtClean="0"/>
              <a:t>Grada</a:t>
            </a:r>
            <a:r>
              <a:rPr lang="en-US" sz="2400" dirty="0" smtClean="0"/>
              <a:t> </a:t>
            </a:r>
            <a:r>
              <a:rPr lang="en-US" sz="2400" dirty="0" err="1" smtClean="0"/>
              <a:t>Zagreba</a:t>
            </a:r>
            <a:r>
              <a:rPr lang="hr-HR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57150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Uzorak sudionika</a:t>
            </a:r>
            <a:r>
              <a:rPr lang="hr-HR" sz="2400" dirty="0" smtClean="0"/>
              <a:t>: </a:t>
            </a:r>
            <a:r>
              <a:rPr lang="sv-SE" sz="2400" dirty="0" smtClean="0"/>
              <a:t> N=454 mladih </a:t>
            </a:r>
            <a:r>
              <a:rPr lang="sv-SE" sz="2400" dirty="0" smtClean="0"/>
              <a:t>sportaša</a:t>
            </a:r>
            <a:r>
              <a:rPr lang="hr-HR" sz="2400" dirty="0" smtClean="0"/>
              <a:t> (dob: 13 – 19)</a:t>
            </a:r>
          </a:p>
          <a:p>
            <a:r>
              <a:rPr lang="hr-HR" sz="2400" dirty="0" smtClean="0"/>
              <a:t> </a:t>
            </a:r>
            <a:r>
              <a:rPr lang="hr-HR" sz="2400" dirty="0" smtClean="0"/>
              <a:t>                               </a:t>
            </a:r>
            <a:r>
              <a:rPr lang="sv-SE" sz="2400" dirty="0" smtClean="0"/>
              <a:t> </a:t>
            </a:r>
            <a:r>
              <a:rPr lang="sv-SE" sz="2400" dirty="0" smtClean="0"/>
              <a:t>i </a:t>
            </a:r>
            <a:r>
              <a:rPr lang="sv-SE" sz="2400" dirty="0" smtClean="0"/>
              <a:t>N=31 </a:t>
            </a:r>
            <a:r>
              <a:rPr lang="sv-SE" sz="2400" dirty="0" smtClean="0"/>
              <a:t>trenera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14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/>
              <a:t> Vrsta nasilja: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 sportaš </a:t>
            </a:r>
            <a:r>
              <a:rPr lang="hr-HR" sz="2400" dirty="0" smtClean="0">
                <a:sym typeface="Wingdings" pitchFamily="2" charset="2"/>
              </a:rPr>
              <a:t> </a:t>
            </a:r>
            <a:r>
              <a:rPr lang="hr-HR" sz="2400" dirty="0" err="1" smtClean="0">
                <a:sym typeface="Wingdings" pitchFamily="2" charset="2"/>
              </a:rPr>
              <a:t>sportaš</a:t>
            </a:r>
            <a:r>
              <a:rPr lang="hr-HR" sz="2400" dirty="0" smtClean="0">
                <a:sym typeface="Wingdings" pitchFamily="2" charset="2"/>
              </a:rPr>
              <a:t> </a:t>
            </a:r>
            <a:endParaRPr lang="hr-HR" sz="2400" dirty="0" smtClean="0"/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 trener </a:t>
            </a:r>
            <a:r>
              <a:rPr lang="hr-HR" sz="2400" dirty="0" smtClean="0">
                <a:sym typeface="Wingdings" pitchFamily="2" charset="2"/>
              </a:rPr>
              <a:t> sportaš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/>
              <a:t> Sudionici nasilja: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 verbalna agresija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 </a:t>
            </a:r>
            <a:r>
              <a:rPr lang="hr-HR" sz="2400" dirty="0" smtClean="0"/>
              <a:t>fizička agresija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 dogodilo se meni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 </a:t>
            </a:r>
            <a:r>
              <a:rPr lang="pl-PL" sz="2400" dirty="0" smtClean="0"/>
              <a:t>b</a:t>
            </a:r>
            <a:r>
              <a:rPr lang="pl-PL" sz="2400" dirty="0" smtClean="0"/>
              <a:t>io </a:t>
            </a:r>
            <a:r>
              <a:rPr lang="pl-PL" sz="2400" dirty="0" smtClean="0"/>
              <a:t>sam prisutan kada se to događalo </a:t>
            </a:r>
            <a:r>
              <a:rPr lang="pl-PL" sz="2400" dirty="0" smtClean="0"/>
              <a:t>drugima</a:t>
            </a:r>
            <a:r>
              <a:rPr lang="pl-PL" sz="2400" b="1" dirty="0" smtClean="0"/>
              <a:t>	</a:t>
            </a:r>
          </a:p>
          <a:p>
            <a:r>
              <a:rPr lang="pl-PL" sz="2400" b="1" dirty="0" smtClean="0"/>
              <a:t>	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46482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/>
              <a:t> Iskustvo nasilja:</a:t>
            </a:r>
            <a:endParaRPr lang="en-US" sz="2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8627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Rezultati dosadašnjih istraživanja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8077200" cy="377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14600"/>
                <a:gridCol w="228600"/>
                <a:gridCol w="350520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Dogodilo se meni  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Dogodilo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se u mom </a:t>
                      </a:r>
                      <a:r>
                        <a:rPr lang="hr-HR" baseline="0" dirty="0" err="1" smtClean="0">
                          <a:solidFill>
                            <a:schemeClr val="tx1"/>
                          </a:solidFill>
                        </a:rPr>
                        <a:t>prisustvu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Sportaš je…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 ponekad / često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 ponekad / često</a:t>
                      </a:r>
                      <a:endParaRPr lang="en-US" b="1" dirty="0" smtClean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Vikao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60.3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74.4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Omalovažavao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53.8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Vrijeđao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53.8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Prijetio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27.9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Psovao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61.8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Lakše</a:t>
                      </a:r>
                      <a:r>
                        <a:rPr lang="hr-HR" baseline="0" dirty="0" smtClean="0"/>
                        <a:t> udario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Teže udario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9436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ym typeface="Wingdings" pitchFamily="2" charset="2"/>
              </a:rPr>
              <a:t>* skala odgovora: nikad – rijetko – ponekad – često </a:t>
            </a:r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/>
              <a:t> Sudionici nasilja:   sportaš </a:t>
            </a:r>
            <a:r>
              <a:rPr lang="hr-HR" sz="2400" b="1" dirty="0" smtClean="0">
                <a:sym typeface="Wingdings" pitchFamily="2" charset="2"/>
              </a:rPr>
              <a:t>  </a:t>
            </a:r>
            <a:r>
              <a:rPr lang="hr-HR" sz="2400" b="1" dirty="0" err="1" smtClean="0">
                <a:sym typeface="Wingdings" pitchFamily="2" charset="2"/>
              </a:rPr>
              <a:t>sportaš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1000" y="62484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ym typeface="Wingdings" pitchFamily="2" charset="2"/>
              </a:rPr>
              <a:t>* sudionici: mladi nogometaši (n = 454)</a:t>
            </a:r>
            <a:endParaRPr lang="en-US" sz="1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8627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Rezultati dosadašnjih istraživanja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371600"/>
          <a:ext cx="8534401" cy="441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79453"/>
                <a:gridCol w="241540"/>
                <a:gridCol w="3703608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Dogodilo se meni  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Dogodilo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se u mom </a:t>
                      </a:r>
                      <a:r>
                        <a:rPr lang="hr-HR" baseline="0" dirty="0" err="1" smtClean="0">
                          <a:solidFill>
                            <a:schemeClr val="tx1"/>
                          </a:solidFill>
                        </a:rPr>
                        <a:t>prisustvu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b="1" dirty="0" smtClean="0"/>
                        <a:t>Trener je…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 ponekad / često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 ponekad / često</a:t>
                      </a:r>
                      <a:endParaRPr lang="en-US" b="1" dirty="0" smtClean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Vikao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78.8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Omalovažavao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Vrijeđao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37.3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Prijetio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18.4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Psovao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53.8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Lakše</a:t>
                      </a:r>
                      <a:r>
                        <a:rPr lang="hr-HR" baseline="0" dirty="0" smtClean="0"/>
                        <a:t> udario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Teže udario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r>
                        <a:rPr lang="hr-HR" dirty="0" smtClean="0"/>
                        <a:t>Fizički</a:t>
                      </a:r>
                      <a:r>
                        <a:rPr lang="hr-HR" baseline="0" dirty="0" smtClean="0"/>
                        <a:t> kažnjavao elementima treninga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56.9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68.1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60198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ym typeface="Wingdings" pitchFamily="2" charset="2"/>
              </a:rPr>
              <a:t>* skala odgovora: nikad – rijetko – ponekad – često 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/>
              <a:t> Sudionici nasilja:   trener </a:t>
            </a:r>
            <a:r>
              <a:rPr lang="hr-HR" sz="2400" b="1" dirty="0" smtClean="0">
                <a:sym typeface="Wingdings" pitchFamily="2" charset="2"/>
              </a:rPr>
              <a:t>  sportaš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63246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ym typeface="Wingdings" pitchFamily="2" charset="2"/>
              </a:rPr>
              <a:t>* sudionici: mladi nogometaši (n = 454)</a:t>
            </a:r>
            <a:endParaRPr lang="en-US" sz="1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8627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Rezultati dosadašnjih istraživanja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8627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Smjernice za buduća istraživanja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sym typeface="Wingdings" pitchFamily="2" charset="2"/>
              </a:rPr>
              <a:t> </a:t>
            </a:r>
            <a:r>
              <a:rPr lang="hr-HR" sz="2400" b="1" dirty="0" smtClean="0">
                <a:sym typeface="Wingdings" pitchFamily="2" charset="2"/>
              </a:rPr>
              <a:t>u</a:t>
            </a:r>
            <a:r>
              <a:rPr lang="hr-HR" sz="2400" b="1" dirty="0" smtClean="0"/>
              <a:t>ključiti sportašice i sportaše </a:t>
            </a:r>
          </a:p>
          <a:p>
            <a:pPr algn="just"/>
            <a:endParaRPr lang="hr-HR" sz="2400" b="1" dirty="0" smtClean="0"/>
          </a:p>
          <a:p>
            <a:pPr algn="just">
              <a:buFont typeface="Wingdings" pitchFamily="2" charset="2"/>
              <a:buChar char="à"/>
            </a:pPr>
            <a:r>
              <a:rPr lang="hr-HR" sz="2400" b="1" dirty="0" smtClean="0"/>
              <a:t> nasilničko ponašanje</a:t>
            </a:r>
          </a:p>
          <a:p>
            <a:pPr algn="just"/>
            <a:endParaRPr lang="hr-HR" sz="2400" b="1" dirty="0" smtClean="0"/>
          </a:p>
          <a:p>
            <a:pPr algn="just">
              <a:buFont typeface="Wingdings" pitchFamily="2" charset="2"/>
              <a:buChar char="à"/>
            </a:pPr>
            <a:r>
              <a:rPr lang="hr-HR" sz="2400" b="1" dirty="0" smtClean="0">
                <a:sym typeface="Wingdings" pitchFamily="2" charset="2"/>
              </a:rPr>
              <a:t> seksualno uznemiravanje i zlostavljanje</a:t>
            </a:r>
          </a:p>
          <a:p>
            <a:pPr algn="just"/>
            <a:endParaRPr lang="hr-HR" sz="2400" b="1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à"/>
            </a:pPr>
            <a:r>
              <a:rPr lang="hr-HR" sz="2400" b="1" dirty="0" smtClean="0">
                <a:sym typeface="Wingdings" pitchFamily="2" charset="2"/>
              </a:rPr>
              <a:t>percepcija spolne (ne)ravnopravnosti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800600"/>
            <a:ext cx="8534400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dirty="0" smtClean="0"/>
              <a:t>Pravobraniteljica </a:t>
            </a:r>
            <a:r>
              <a:rPr lang="hr-HR" sz="2000" dirty="0" smtClean="0"/>
              <a:t>za ravnopravnost </a:t>
            </a:r>
            <a:r>
              <a:rPr lang="hr-HR" sz="2000" dirty="0" smtClean="0"/>
              <a:t>spolova - </a:t>
            </a:r>
            <a:r>
              <a:rPr lang="hr-HR" sz="2000" b="1" dirty="0" smtClean="0"/>
              <a:t> </a:t>
            </a:r>
            <a:r>
              <a:rPr lang="hr-HR" sz="2000" dirty="0" smtClean="0"/>
              <a:t>Višnja Ljubičić, </a:t>
            </a:r>
            <a:r>
              <a:rPr lang="hr-HR" sz="2000" dirty="0" err="1" smtClean="0"/>
              <a:t>dipl</a:t>
            </a:r>
            <a:r>
              <a:rPr lang="hr-HR" sz="2000" dirty="0" smtClean="0"/>
              <a:t>. </a:t>
            </a:r>
            <a:r>
              <a:rPr lang="hr-HR" sz="2000" dirty="0" err="1" smtClean="0"/>
              <a:t>iur</a:t>
            </a:r>
            <a:r>
              <a:rPr lang="hr-HR" sz="2000" dirty="0" smtClean="0"/>
              <a:t>.  </a:t>
            </a:r>
          </a:p>
          <a:p>
            <a:r>
              <a:rPr lang="hr-HR" sz="2000" dirty="0" smtClean="0"/>
              <a:t>Hrvatski rukometni savez –  </a:t>
            </a:r>
            <a:r>
              <a:rPr lang="hr-HR" sz="2000" dirty="0" err="1" smtClean="0"/>
              <a:t>dr.sc</a:t>
            </a:r>
            <a:r>
              <a:rPr lang="hr-HR" sz="2000" dirty="0" smtClean="0"/>
              <a:t>. Lidija </a:t>
            </a:r>
            <a:r>
              <a:rPr lang="hr-HR" sz="2000" dirty="0" smtClean="0"/>
              <a:t>Bojić-</a:t>
            </a:r>
            <a:r>
              <a:rPr lang="hr-HR" sz="2000" dirty="0" err="1" smtClean="0"/>
              <a:t>Ćaćić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b="1" dirty="0" smtClean="0"/>
              <a:t>Istraživački projekt u pripremi:</a:t>
            </a:r>
          </a:p>
          <a:p>
            <a:r>
              <a:rPr lang="pl-PL" sz="2000" dirty="0" smtClean="0"/>
              <a:t>- rukometaši i rukometašice - ukupno 900 sudionika  </a:t>
            </a: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381000"/>
            <a:ext cx="6934200" cy="533400"/>
          </a:xfrm>
          <a:prstGeom prst="rect">
            <a:avLst/>
          </a:prstGeom>
          <a:solidFill>
            <a:srgbClr val="FFC000">
              <a:alpha val="89000"/>
            </a:srgbClr>
          </a:solidFill>
        </p:spPr>
        <p:txBody>
          <a:bodyPr/>
          <a:lstStyle/>
          <a:p>
            <a:pPr algn="ctr"/>
            <a:r>
              <a:rPr lang="hr-HR" sz="3200" dirty="0" smtClean="0"/>
              <a:t>Identifikacija rizičnih činitelja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1981200"/>
            <a:ext cx="6934200" cy="533400"/>
          </a:xfrm>
          <a:prstGeom prst="rect">
            <a:avLst/>
          </a:prstGeom>
          <a:solidFill>
            <a:schemeClr val="tx2">
              <a:lumMod val="40000"/>
              <a:lumOff val="60000"/>
              <a:alpha val="89000"/>
            </a:schemeClr>
          </a:solidFill>
        </p:spPr>
        <p:txBody>
          <a:bodyPr/>
          <a:lstStyle/>
          <a:p>
            <a:pPr algn="ctr"/>
            <a:r>
              <a:rPr lang="hr-HR" sz="3200" dirty="0" smtClean="0"/>
              <a:t>Znanstveno istraživanje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4191000" y="1143000"/>
            <a:ext cx="484632" cy="67360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8937" y="2855495"/>
            <a:ext cx="6934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000" dirty="0" smtClean="0"/>
              <a:t> </a:t>
            </a:r>
            <a:r>
              <a:rPr lang="hr-HR" sz="2000" dirty="0" smtClean="0"/>
              <a:t>prevalencija neprihvatljivih ponašanja u sportu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temelj za izradu nacionalne strategije zaštite od nasilja, uznemiravanja i zlostavljanja u sportu</a:t>
            </a:r>
            <a:endParaRPr lang="pl-PL" sz="20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81000" y="4572000"/>
            <a:ext cx="25146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Emocionalno</a:t>
            </a:r>
            <a:r>
              <a:rPr lang="hr-HR" dirty="0" smtClean="0">
                <a:solidFill>
                  <a:schemeClr val="tx1"/>
                </a:solidFill>
              </a:rPr>
              <a:t>,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psihičko,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i fizičko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nasilje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4572000"/>
            <a:ext cx="25146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Problem spolne neravnopravnosti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4572000"/>
            <a:ext cx="25146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Spolno uznemiravanje i zlostavljanje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572000"/>
            <a:ext cx="2590800" cy="1447800"/>
          </a:xfrm>
          <a:prstGeom prst="roundRect">
            <a:avLst/>
          </a:prstGeom>
          <a:solidFill>
            <a:srgbClr val="70AC2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6324600" y="4800600"/>
            <a:ext cx="2041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Spolno uznemiravanje i zlostavljanje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685</Words>
  <Application>Microsoft Office PowerPoint</Application>
  <PresentationFormat>On-screen Show (4:3)</PresentationFormat>
  <Paragraphs>146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„Smjernice za znanstveno utemeljenu prevenciju nasilničkog ponašanja i seksualnog uznemiravanja u sportu     “ Zrinka Greblo Jurakić, Hrvatski studiji Sveučilišta u Zagrebu</dc:title>
  <dc:creator>Zrinka</dc:creator>
  <cp:lastModifiedBy>ZG</cp:lastModifiedBy>
  <cp:revision>312</cp:revision>
  <dcterms:created xsi:type="dcterms:W3CDTF">2006-08-16T00:00:00Z</dcterms:created>
  <dcterms:modified xsi:type="dcterms:W3CDTF">2019-01-28T13:22:56Z</dcterms:modified>
</cp:coreProperties>
</file>